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Determines Price?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Three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489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Production and Marketing Costs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2189193"/>
          </a:xfrm>
        </p:spPr>
        <p:txBody>
          <a:bodyPr/>
          <a:lstStyle/>
          <a:p>
            <a:r>
              <a:rPr lang="en-US" dirty="0"/>
              <a:t>Prices is influenced by:</a:t>
            </a:r>
          </a:p>
          <a:p>
            <a:pPr lvl="1"/>
            <a:r>
              <a:rPr lang="en-US" dirty="0"/>
              <a:t>The Nature of the Market</a:t>
            </a:r>
          </a:p>
          <a:p>
            <a:pPr lvl="1"/>
            <a:r>
              <a:rPr lang="en-US" dirty="0"/>
              <a:t>Consumer Demand of Product</a:t>
            </a:r>
          </a:p>
          <a:p>
            <a:pPr lvl="1"/>
            <a:r>
              <a:rPr lang="en-US" b="1" dirty="0"/>
              <a:t>Production and Marketing Costs</a:t>
            </a:r>
          </a:p>
          <a:p>
            <a:pPr lvl="1"/>
            <a:r>
              <a:rPr lang="en-US" dirty="0"/>
              <a:t>Consideration of Channel Members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658" y="2703443"/>
            <a:ext cx="6922419" cy="336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65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With an Effect on Price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that have a direct effect in price include the following:</a:t>
            </a:r>
          </a:p>
          <a:p>
            <a:pPr lvl="1"/>
            <a:r>
              <a:rPr lang="en-US" dirty="0" smtClean="0"/>
              <a:t>Cost of </a:t>
            </a:r>
            <a:r>
              <a:rPr lang="en-US" dirty="0" err="1" smtClean="0"/>
              <a:t>labour</a:t>
            </a:r>
            <a:endParaRPr lang="en-US" dirty="0" smtClean="0"/>
          </a:p>
          <a:p>
            <a:pPr lvl="1"/>
            <a:r>
              <a:rPr lang="en-US" dirty="0" smtClean="0"/>
              <a:t>Raw materials</a:t>
            </a:r>
          </a:p>
          <a:p>
            <a:pPr lvl="1"/>
            <a:r>
              <a:rPr lang="en-US" dirty="0" smtClean="0"/>
              <a:t>Processed materials</a:t>
            </a:r>
          </a:p>
          <a:p>
            <a:pPr lvl="1"/>
            <a:r>
              <a:rPr lang="en-US" dirty="0" smtClean="0"/>
              <a:t>Capital requirements</a:t>
            </a:r>
          </a:p>
          <a:p>
            <a:pPr lvl="1"/>
            <a:r>
              <a:rPr lang="en-US" dirty="0" smtClean="0"/>
              <a:t>Transportation</a:t>
            </a:r>
          </a:p>
          <a:p>
            <a:pPr lvl="1"/>
            <a:r>
              <a:rPr lang="en-US" dirty="0" smtClean="0"/>
              <a:t>Marketing Administration</a:t>
            </a:r>
          </a:p>
          <a:p>
            <a:r>
              <a:rPr lang="en-US" dirty="0" smtClean="0"/>
              <a:t>It is common practice to add the above elements to create a total product cost and than add a fair profit margin</a:t>
            </a:r>
          </a:p>
          <a:p>
            <a:r>
              <a:rPr lang="en-US" dirty="0" smtClean="0"/>
              <a:t>The selling price is than sold to distributors with all things above considered</a:t>
            </a:r>
          </a:p>
          <a:p>
            <a:r>
              <a:rPr lang="en-US" dirty="0" smtClean="0"/>
              <a:t>It is important to account for the addition of a retail price when creating your selling 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90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Unpredictable Rise in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organizations costs rise, pricing becomes more complicated</a:t>
            </a:r>
          </a:p>
          <a:p>
            <a:r>
              <a:rPr lang="en-US" dirty="0" smtClean="0"/>
              <a:t>If projected costs rise gradually, it is possible to build a pricing strategy for the upcoming years, if prices are not consistent however companies have to face difficult decisions</a:t>
            </a:r>
          </a:p>
          <a:p>
            <a:r>
              <a:rPr lang="en-US" dirty="0" smtClean="0"/>
              <a:t>Companies have two options:</a:t>
            </a:r>
          </a:p>
          <a:p>
            <a:pPr lvl="1"/>
            <a:r>
              <a:rPr lang="en-US" dirty="0" smtClean="0"/>
              <a:t>Raise prices in order to cover costs</a:t>
            </a:r>
          </a:p>
          <a:p>
            <a:pPr lvl="1"/>
            <a:r>
              <a:rPr lang="en-US" dirty="0" smtClean="0"/>
              <a:t>Absorb rising costs in hope they will return to normal and lower profit margins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0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Cereal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2004,  wheat prices increased by 20%, rice and soy beans increased by 80%, and oil seed by 55%</a:t>
            </a:r>
          </a:p>
          <a:p>
            <a:r>
              <a:rPr lang="en-US" dirty="0" smtClean="0"/>
              <a:t>Prices of cereal increased by as much as 7% and left a decline in customers</a:t>
            </a:r>
          </a:p>
          <a:p>
            <a:r>
              <a:rPr lang="en-US" dirty="0" smtClean="0"/>
              <a:t>In 2003, Cheerios raised its price by a small amount to cover its costs only to lose customers for nine straight months to cheaper budget brands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80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Other 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864108"/>
            <a:ext cx="7389779" cy="5120640"/>
          </a:xfrm>
        </p:spPr>
        <p:txBody>
          <a:bodyPr/>
          <a:lstStyle/>
          <a:p>
            <a:r>
              <a:rPr lang="en-US" dirty="0" smtClean="0"/>
              <a:t>To avoid rising costs, companies offer look for options to lower them </a:t>
            </a:r>
          </a:p>
          <a:p>
            <a:r>
              <a:rPr lang="en-US" dirty="0" smtClean="0"/>
              <a:t>Such options include:	</a:t>
            </a:r>
          </a:p>
          <a:p>
            <a:pPr lvl="1"/>
            <a:r>
              <a:rPr lang="en-US" dirty="0" smtClean="0"/>
              <a:t>Improving production efficiency (New machinery or Automation)</a:t>
            </a:r>
          </a:p>
          <a:p>
            <a:pPr lvl="1"/>
            <a:r>
              <a:rPr lang="en-US" dirty="0" smtClean="0"/>
              <a:t>Using less expensive materials (Lower price ingredients or packaging)</a:t>
            </a:r>
          </a:p>
          <a:p>
            <a:pPr lvl="1"/>
            <a:r>
              <a:rPr lang="en-US" dirty="0" smtClean="0"/>
              <a:t>Shrinking the size of a product (Smaller Cookies/Same Price)</a:t>
            </a:r>
          </a:p>
          <a:p>
            <a:pPr lvl="1"/>
            <a:r>
              <a:rPr lang="en-US" dirty="0" err="1" smtClean="0"/>
              <a:t>Reloaction</a:t>
            </a:r>
            <a:r>
              <a:rPr lang="en-US" dirty="0" smtClean="0"/>
              <a:t> (Moving Plants from Canada to Mexico)</a:t>
            </a:r>
          </a:p>
        </p:txBody>
      </p:sp>
    </p:spTree>
    <p:extLst>
      <p:ext uri="{BB962C8B-B14F-4D97-AF65-F5344CB8AC3E}">
        <p14:creationId xmlns:p14="http://schemas.microsoft.com/office/powerpoint/2010/main" val="2323782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Frito Lay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Canada</a:t>
            </a:r>
          </a:p>
          <a:p>
            <a:pPr lvl="1"/>
            <a:r>
              <a:rPr lang="en-US" dirty="0" smtClean="0"/>
              <a:t>Hostess Frito Lay implemented a cost reduction program that reduced the size of a bag of chips from 170 grams to 150 grams</a:t>
            </a:r>
          </a:p>
          <a:p>
            <a:pPr lvl="1"/>
            <a:r>
              <a:rPr lang="en-US" dirty="0" smtClean="0"/>
              <a:t>The reduction in size was followed by a reduction in price which led to a big boost in sales within Canada</a:t>
            </a:r>
          </a:p>
          <a:p>
            <a:r>
              <a:rPr lang="en-US" dirty="0" smtClean="0"/>
              <a:t>In the USA</a:t>
            </a:r>
          </a:p>
          <a:p>
            <a:pPr lvl="1"/>
            <a:r>
              <a:rPr lang="en-US" dirty="0" smtClean="0"/>
              <a:t>Hostess Frito Lay reduced chip bag sizes by 7% with no corresponding drop in price</a:t>
            </a:r>
          </a:p>
          <a:p>
            <a:pPr lvl="1"/>
            <a:r>
              <a:rPr lang="en-US" dirty="0" smtClean="0"/>
              <a:t>Hostess Frito Lay sells over 1.18 Billion Kilograms in chips a year </a:t>
            </a:r>
          </a:p>
          <a:p>
            <a:pPr lvl="1"/>
            <a:r>
              <a:rPr lang="en-US" dirty="0" smtClean="0"/>
              <a:t>The 7% decrease in size will save the company US$154.7 Million a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44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Industries With Lowering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some industries, it is actually possible for costs to lower allowing all prices to be lowered</a:t>
            </a:r>
          </a:p>
          <a:p>
            <a:r>
              <a:rPr lang="en-US" dirty="0" smtClean="0"/>
              <a:t>Examples of such industries include</a:t>
            </a:r>
          </a:p>
          <a:p>
            <a:pPr lvl="1"/>
            <a:r>
              <a:rPr lang="en-US" dirty="0" smtClean="0"/>
              <a:t>Computer Industry</a:t>
            </a:r>
          </a:p>
          <a:p>
            <a:pPr lvl="1"/>
            <a:r>
              <a:rPr lang="en-US" dirty="0" smtClean="0"/>
              <a:t>Smartphone Industry</a:t>
            </a:r>
          </a:p>
          <a:p>
            <a:pPr lvl="1"/>
            <a:r>
              <a:rPr lang="en-US" dirty="0" smtClean="0"/>
              <a:t>Television Industry</a:t>
            </a:r>
          </a:p>
          <a:p>
            <a:pPr lvl="1"/>
            <a:r>
              <a:rPr lang="en-US" smtClean="0"/>
              <a:t>Digital Storage 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91711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28</TotalTime>
  <Words>405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Corbel</vt:lpstr>
      <vt:lpstr>Wingdings 2</vt:lpstr>
      <vt:lpstr>Frame</vt:lpstr>
      <vt:lpstr>What Determines Price?</vt:lpstr>
      <vt:lpstr>Production and Marketing Costs </vt:lpstr>
      <vt:lpstr>Cost With an Effect on Price</vt:lpstr>
      <vt:lpstr>Unpredictable Rise in Costs</vt:lpstr>
      <vt:lpstr>The Cereal Example</vt:lpstr>
      <vt:lpstr>The Other Option</vt:lpstr>
      <vt:lpstr>The Frito Lay Example</vt:lpstr>
      <vt:lpstr>Industries With Lowering Costs</vt:lpstr>
    </vt:vector>
  </TitlesOfParts>
  <Company>Chilliwack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Determines Price?</dc:title>
  <dc:creator>Bryan Kuhn</dc:creator>
  <cp:lastModifiedBy>Bryan Kuhn</cp:lastModifiedBy>
  <cp:revision>4</cp:revision>
  <dcterms:created xsi:type="dcterms:W3CDTF">2017-05-04T17:18:08Z</dcterms:created>
  <dcterms:modified xsi:type="dcterms:W3CDTF">2017-05-04T17:46:13Z</dcterms:modified>
</cp:coreProperties>
</file>